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7"/>
  </p:notesMasterIdLst>
  <p:sldIdLst>
    <p:sldId id="256" r:id="rId2"/>
    <p:sldId id="257" r:id="rId3"/>
    <p:sldId id="269" r:id="rId4"/>
    <p:sldId id="270" r:id="rId5"/>
    <p:sldId id="271" r:id="rId6"/>
    <p:sldId id="282" r:id="rId7"/>
    <p:sldId id="283" r:id="rId8"/>
    <p:sldId id="284" r:id="rId9"/>
    <p:sldId id="286" r:id="rId10"/>
    <p:sldId id="287" r:id="rId11"/>
    <p:sldId id="288" r:id="rId12"/>
    <p:sldId id="289" r:id="rId13"/>
    <p:sldId id="290" r:id="rId14"/>
    <p:sldId id="291" r:id="rId15"/>
    <p:sldId id="29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5" d="100"/>
          <a:sy n="115"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1542B-2928-4E6F-AC24-642E6B8AEE48}" type="datetimeFigureOut">
              <a:rPr lang="nb-NO" smtClean="0"/>
              <a:t>25.02.2021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24D05-971C-4263-A3C6-37834260FC6A}" type="slidenum">
              <a:rPr lang="nb-NO" smtClean="0"/>
              <a:t>‹#›</a:t>
            </a:fld>
            <a:endParaRPr lang="nb-NO"/>
          </a:p>
        </p:txBody>
      </p:sp>
    </p:spTree>
    <p:extLst>
      <p:ext uri="{BB962C8B-B14F-4D97-AF65-F5344CB8AC3E}">
        <p14:creationId xmlns:p14="http://schemas.microsoft.com/office/powerpoint/2010/main" val="381505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95D85DF-D230-4997-9C8D-CAB259F18675}" type="datetime1">
              <a:rPr lang="nb-NO" smtClean="0"/>
              <a:t>25.02.2021</a:t>
            </a:fld>
            <a:endParaRPr lang="nb-NO"/>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b-NO"/>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C97AEB8-DB1D-43AA-B5BF-A1B74501FCF6}" type="slidenum">
              <a:rPr lang="nb-NO" smtClean="0"/>
              <a:t>‹#›</a:t>
            </a:fld>
            <a:endParaRPr lang="nb-NO"/>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170BB0-35C8-4ADF-AF19-BCAEF1CF347F}"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2612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264E39-F73D-41D3-AA07-CCD2E8D32303}"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994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74E2B-C30D-4A96-8750-90FF3020DB0F}"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79542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532662-5688-40EB-85F6-4D2D2787E8E7}" type="datetime1">
              <a:rPr lang="nb-NO" smtClean="0"/>
              <a:t>25.02.2021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95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C9C586-F8A7-45AC-88D1-53AC484CD93F}" type="datetime1">
              <a:rPr lang="nb-NO" smtClean="0"/>
              <a:t>25.02.2021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07391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390DA0-2A37-451F-BC55-596E11840386}" type="datetime1">
              <a:rPr lang="nb-NO" smtClean="0"/>
              <a:t>25.02.2021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04167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7318E1-13E2-4301-BCE5-FCF62410FB62}" type="datetime1">
              <a:rPr lang="nb-NO" smtClean="0"/>
              <a:t>25.02.2021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97745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31E6E-4D74-416B-9E72-BEAD8E30AB91}" type="datetime1">
              <a:rPr lang="nb-NO" smtClean="0"/>
              <a:t>25.02.2021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52540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E3AC30-3634-486B-BD5B-6D722181D0AF}" type="datetime1">
              <a:rPr lang="nb-NO" smtClean="0"/>
              <a:t>25.02.2021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86308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02EEBC-C399-4948-88E9-2EE9A7D0524A}" type="datetime1">
              <a:rPr lang="nb-NO" smtClean="0"/>
              <a:t>25.02.2021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7566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F1E846C-6760-4434-8A00-DFCECB7B6AA3}" type="datetime1">
              <a:rPr lang="nb-NO" smtClean="0"/>
              <a:t>25.02.2021</a:t>
            </a:fld>
            <a:endParaRPr lang="nb-N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b-N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C97AEB8-DB1D-43AA-B5BF-A1B74501FCF6}" type="slidenum">
              <a:rPr lang="nb-NO" smtClean="0"/>
              <a:t>‹#›</a:t>
            </a:fld>
            <a:endParaRPr lang="nb-NO"/>
          </a:p>
        </p:txBody>
      </p:sp>
    </p:spTree>
    <p:extLst>
      <p:ext uri="{BB962C8B-B14F-4D97-AF65-F5344CB8AC3E}">
        <p14:creationId xmlns:p14="http://schemas.microsoft.com/office/powerpoint/2010/main" val="3634676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b-NO" dirty="0" smtClean="0"/>
              <a:t>Rapportering og implementering</a:t>
            </a:r>
            <a:endParaRPr lang="nb-NO" dirty="0"/>
          </a:p>
        </p:txBody>
      </p:sp>
      <p:sp>
        <p:nvSpPr>
          <p:cNvPr id="3" name="Subtitle 2"/>
          <p:cNvSpPr>
            <a:spLocks noGrp="1"/>
          </p:cNvSpPr>
          <p:nvPr>
            <p:ph type="subTitle" idx="1"/>
          </p:nvPr>
        </p:nvSpPr>
        <p:spPr/>
        <p:txBody>
          <a:bodyPr/>
          <a:lstStyle/>
          <a:p>
            <a:r>
              <a:rPr lang="nb-NO" dirty="0" smtClean="0"/>
              <a:t>Kapittel 1</a:t>
            </a:r>
            <a:endParaRPr lang="nb-NO" dirty="0"/>
          </a:p>
        </p:txBody>
      </p:sp>
      <p:pic>
        <p:nvPicPr>
          <p:cNvPr id="4" name="Picture 3"/>
          <p:cNvPicPr>
            <a:picLocks noChangeAspect="1"/>
          </p:cNvPicPr>
          <p:nvPr/>
        </p:nvPicPr>
        <p:blipFill rotWithShape="1">
          <a:blip r:embed="rId2"/>
          <a:srcRect l="4251" t="-2210" r="-3306" b="2915"/>
          <a:stretch/>
        </p:blipFill>
        <p:spPr>
          <a:xfrm>
            <a:off x="10221138" y="4168644"/>
            <a:ext cx="1711604" cy="2419190"/>
          </a:xfrm>
          <a:prstGeom prst="rect">
            <a:avLst/>
          </a:prstGeom>
        </p:spPr>
      </p:pic>
      <p:sp>
        <p:nvSpPr>
          <p:cNvPr id="5" name="TextBox 4"/>
          <p:cNvSpPr txBox="1"/>
          <p:nvPr/>
        </p:nvSpPr>
        <p:spPr>
          <a:xfrm flipH="1">
            <a:off x="10447250" y="6587834"/>
            <a:ext cx="1259379" cy="246221"/>
          </a:xfrm>
          <a:prstGeom prst="rect">
            <a:avLst/>
          </a:prstGeom>
          <a:noFill/>
        </p:spPr>
        <p:txBody>
          <a:bodyPr wrap="square" rtlCol="0">
            <a:spAutoFit/>
          </a:bodyPr>
          <a:lstStyle/>
          <a:p>
            <a:r>
              <a:rPr lang="nb-NO" sz="1000" dirty="0" smtClean="0"/>
              <a:t>© Ragnhild Silkoset</a:t>
            </a:r>
            <a:endParaRPr lang="nb-NO" sz="1000" dirty="0"/>
          </a:p>
        </p:txBody>
      </p:sp>
    </p:spTree>
    <p:extLst>
      <p:ext uri="{BB962C8B-B14F-4D97-AF65-F5344CB8AC3E}">
        <p14:creationId xmlns:p14="http://schemas.microsoft.com/office/powerpoint/2010/main" val="2073048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Vedlegg i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Tekst som ikke er relevant å ha med inne i en rapport legges som vedlegg. Dette betinger imidlertid at oppdragsgiver tillater vedlegg. Vanlige vedlegg er spørreskjema, intervjumal og kopi av korrespondanse</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Oppdragsgiver må tillate vedlegg</a:t>
            </a:r>
          </a:p>
          <a:p>
            <a:pPr marL="514350" indent="-514350" algn="l">
              <a:spcBef>
                <a:spcPts val="0"/>
              </a:spcBef>
              <a:spcAft>
                <a:spcPts val="300"/>
              </a:spcAft>
              <a:buFont typeface="+mj-lt"/>
              <a:buAutoNum type="arabicPeriod"/>
            </a:pPr>
            <a:r>
              <a:rPr lang="nb-NO" sz="2000" dirty="0" smtClean="0">
                <a:solidFill>
                  <a:schemeClr val="tx1"/>
                </a:solidFill>
              </a:rPr>
              <a:t>Dokumenter som ikke har en naturlig plass inne i selve rapporten</a:t>
            </a:r>
          </a:p>
          <a:p>
            <a:pPr algn="l">
              <a:spcBef>
                <a:spcPts val="0"/>
              </a:spcBef>
              <a:spcAft>
                <a:spcPts val="300"/>
              </a:spcAft>
            </a:pP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10</a:t>
            </a:fld>
            <a:endParaRPr lang="nb-NO"/>
          </a:p>
        </p:txBody>
      </p:sp>
    </p:spTree>
    <p:extLst>
      <p:ext uri="{BB962C8B-B14F-4D97-AF65-F5344CB8AC3E}">
        <p14:creationId xmlns:p14="http://schemas.microsoft.com/office/powerpoint/2010/main" val="891471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Tilpass språket til mottaker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En rapport skal skrives slik at mottakeren skal kunne lese og forstå innholdet. Språket må være flytende, feilfritt og leservennlig. Unngå humor, lange setninger og forkortelser</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lnSpcReduction="10000"/>
          </a:bodyPr>
          <a:lstStyle/>
          <a:p>
            <a:pPr algn="l">
              <a:spcBef>
                <a:spcPts val="0"/>
              </a:spcBef>
              <a:spcAft>
                <a:spcPts val="300"/>
              </a:spcAft>
            </a:pPr>
            <a:r>
              <a:rPr lang="nb-NO" sz="2000" b="1" dirty="0" smtClean="0">
                <a:solidFill>
                  <a:schemeClr val="tx1"/>
                </a:solidFill>
              </a:rPr>
              <a:t>Fem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Ord og faguttrykk</a:t>
            </a:r>
          </a:p>
          <a:p>
            <a:pPr marL="514350" indent="-514350" algn="l">
              <a:spcBef>
                <a:spcPts val="0"/>
              </a:spcBef>
              <a:spcAft>
                <a:spcPts val="300"/>
              </a:spcAft>
              <a:buFont typeface="+mj-lt"/>
              <a:buAutoNum type="arabicPeriod"/>
            </a:pPr>
            <a:r>
              <a:rPr lang="nb-NO" sz="2000" dirty="0" smtClean="0">
                <a:solidFill>
                  <a:schemeClr val="tx1"/>
                </a:solidFill>
              </a:rPr>
              <a:t>Språkbruk</a:t>
            </a:r>
          </a:p>
          <a:p>
            <a:pPr marL="514350" indent="-514350" algn="l">
              <a:spcBef>
                <a:spcPts val="0"/>
              </a:spcBef>
              <a:spcAft>
                <a:spcPts val="300"/>
              </a:spcAft>
              <a:buFont typeface="+mj-lt"/>
              <a:buAutoNum type="arabicPeriod"/>
            </a:pPr>
            <a:r>
              <a:rPr lang="nb-NO" sz="2000" dirty="0" smtClean="0">
                <a:solidFill>
                  <a:schemeClr val="tx1"/>
                </a:solidFill>
              </a:rPr>
              <a:t>Leservennlig</a:t>
            </a:r>
          </a:p>
          <a:p>
            <a:pPr marL="514350" indent="-514350" algn="l">
              <a:spcBef>
                <a:spcPts val="0"/>
              </a:spcBef>
              <a:spcAft>
                <a:spcPts val="300"/>
              </a:spcAft>
              <a:buFont typeface="+mj-lt"/>
              <a:buAutoNum type="arabicPeriod"/>
            </a:pPr>
            <a:r>
              <a:rPr lang="nb-NO" sz="2000" dirty="0" smtClean="0">
                <a:solidFill>
                  <a:schemeClr val="tx1"/>
                </a:solidFill>
              </a:rPr>
              <a:t>Helhetlig stil</a:t>
            </a:r>
          </a:p>
          <a:p>
            <a:pPr marL="514350" indent="-514350" algn="l">
              <a:spcBef>
                <a:spcPts val="0"/>
              </a:spcBef>
              <a:spcAft>
                <a:spcPts val="300"/>
              </a:spcAft>
              <a:buFont typeface="+mj-lt"/>
              <a:buAutoNum type="arabicPeriod"/>
            </a:pPr>
            <a:r>
              <a:rPr lang="nb-NO" sz="2000" dirty="0" smtClean="0">
                <a:solidFill>
                  <a:schemeClr val="tx1"/>
                </a:solidFill>
              </a:rPr>
              <a:t>Sjekkliste</a:t>
            </a:r>
          </a:p>
          <a:p>
            <a:pPr algn="l">
              <a:spcBef>
                <a:spcPts val="0"/>
              </a:spcBef>
              <a:spcAft>
                <a:spcPts val="300"/>
              </a:spcAft>
            </a:pP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11</a:t>
            </a:fld>
            <a:endParaRPr lang="nb-NO"/>
          </a:p>
        </p:txBody>
      </p:sp>
      <p:pic>
        <p:nvPicPr>
          <p:cNvPr id="6146" name="Picture 2" descr="Legal Department Cartoons and Comics - funny pictures from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7914" y="3399863"/>
            <a:ext cx="3569334" cy="2967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321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Bruk av resultatene</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Resultatene i en undersøkelse har ett formål: å løse problemstillingen. For at resultatene skal være valide og reliable må man sikre at de er bygd på relevant litteratur og teori, samt at prosessen er gjennomført på en vitenskapelig korrekt måte</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Løse problemstillingen</a:t>
            </a:r>
          </a:p>
          <a:p>
            <a:pPr marL="514350" indent="-514350" algn="l">
              <a:spcBef>
                <a:spcPts val="0"/>
              </a:spcBef>
              <a:spcAft>
                <a:spcPts val="300"/>
              </a:spcAft>
              <a:buFont typeface="+mj-lt"/>
              <a:buAutoNum type="arabicPeriod"/>
            </a:pPr>
            <a:r>
              <a:rPr lang="nb-NO" sz="2000" dirty="0" smtClean="0">
                <a:solidFill>
                  <a:schemeClr val="tx1"/>
                </a:solidFill>
              </a:rPr>
              <a:t>Riktige modeller, teorier og litteratur</a:t>
            </a:r>
          </a:p>
          <a:p>
            <a:pPr marL="514350" indent="-514350" algn="l">
              <a:spcBef>
                <a:spcPts val="0"/>
              </a:spcBef>
              <a:spcAft>
                <a:spcPts val="300"/>
              </a:spcAft>
              <a:buFont typeface="+mj-lt"/>
              <a:buAutoNum type="arabicPeriod"/>
            </a:pPr>
            <a:r>
              <a:rPr lang="nb-NO" sz="2000" dirty="0" smtClean="0">
                <a:solidFill>
                  <a:schemeClr val="tx1"/>
                </a:solidFill>
              </a:rPr>
              <a:t>Følge vitenskapelig prosess</a:t>
            </a:r>
          </a:p>
          <a:p>
            <a:pPr algn="l">
              <a:spcBef>
                <a:spcPts val="0"/>
              </a:spcBef>
              <a:spcAft>
                <a:spcPts val="300"/>
              </a:spcAft>
            </a:pP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12</a:t>
            </a:fld>
            <a:endParaRPr lang="nb-NO"/>
          </a:p>
        </p:txBody>
      </p:sp>
    </p:spTree>
    <p:extLst>
      <p:ext uri="{BB962C8B-B14F-4D97-AF65-F5344CB8AC3E}">
        <p14:creationId xmlns:p14="http://schemas.microsoft.com/office/powerpoint/2010/main" val="2258216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Bedre utbytte av resultatene</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Løft analysenivået. Unngå analyser som baseres på enkle stolpediagrammer og prosenter. Resultatet fra disse enkle analyseteknikkene er lette å forstå, men inneholder veldig lite informasjon. Bruk operasjonaliseringen for å identifisere tiltak</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Løft analysenivået</a:t>
            </a:r>
          </a:p>
          <a:p>
            <a:pPr marL="514350" indent="-514350" algn="l">
              <a:spcBef>
                <a:spcPts val="0"/>
              </a:spcBef>
              <a:spcAft>
                <a:spcPts val="300"/>
              </a:spcAft>
              <a:buFont typeface="+mj-lt"/>
              <a:buAutoNum type="arabicPeriod"/>
            </a:pPr>
            <a:r>
              <a:rPr lang="nb-NO" sz="2000" dirty="0" smtClean="0">
                <a:solidFill>
                  <a:schemeClr val="tx1"/>
                </a:solidFill>
              </a:rPr>
              <a:t>Bruk operasjonaliseringen</a:t>
            </a:r>
          </a:p>
          <a:p>
            <a:pPr marL="514350" indent="-514350" algn="l">
              <a:spcBef>
                <a:spcPts val="0"/>
              </a:spcBef>
              <a:spcAft>
                <a:spcPts val="300"/>
              </a:spcAft>
              <a:buFont typeface="+mj-lt"/>
              <a:buAutoNum type="arabicPeriod"/>
            </a:pPr>
            <a:endParaRPr lang="nb-NO" sz="2000" dirty="0" smtClean="0">
              <a:solidFill>
                <a:schemeClr val="tx1"/>
              </a:solidFill>
            </a:endParaRPr>
          </a:p>
          <a:p>
            <a:pPr algn="l">
              <a:spcBef>
                <a:spcPts val="0"/>
              </a:spcBef>
              <a:spcAft>
                <a:spcPts val="300"/>
              </a:spcAft>
            </a:pP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13</a:t>
            </a:fld>
            <a:endParaRPr lang="nb-NO"/>
          </a:p>
        </p:txBody>
      </p:sp>
    </p:spTree>
    <p:extLst>
      <p:ext uri="{BB962C8B-B14F-4D97-AF65-F5344CB8AC3E}">
        <p14:creationId xmlns:p14="http://schemas.microsoft.com/office/powerpoint/2010/main" val="891725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Etterprøvbarhet</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Et kriterium til rapporter er at de skal inneholde tilstrekkelig informasjon slik at en annen person skal kunne gjenta studien. Etterprøvbarhet er et viktig krav innenfor vitenskapelighet</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Etterprøvbarhet som vitenskapelig krav</a:t>
            </a:r>
          </a:p>
          <a:p>
            <a:pPr marL="514350" indent="-514350" algn="l">
              <a:spcBef>
                <a:spcPts val="0"/>
              </a:spcBef>
              <a:spcAft>
                <a:spcPts val="300"/>
              </a:spcAft>
              <a:buFont typeface="+mj-lt"/>
              <a:buAutoNum type="arabicPeriod"/>
            </a:pPr>
            <a:r>
              <a:rPr lang="nb-NO" sz="2000" dirty="0" smtClean="0">
                <a:solidFill>
                  <a:schemeClr val="tx1"/>
                </a:solidFill>
              </a:rPr>
              <a:t>Gjentakelse av studien</a:t>
            </a:r>
          </a:p>
          <a:p>
            <a:pPr marL="514350" indent="-514350" algn="l">
              <a:spcBef>
                <a:spcPts val="0"/>
              </a:spcBef>
              <a:spcAft>
                <a:spcPts val="300"/>
              </a:spcAft>
              <a:buFont typeface="+mj-lt"/>
              <a:buAutoNum type="arabicPeriod"/>
            </a:pPr>
            <a:endParaRPr lang="nb-NO" sz="2000" dirty="0" smtClean="0">
              <a:solidFill>
                <a:schemeClr val="tx1"/>
              </a:solidFill>
            </a:endParaRPr>
          </a:p>
          <a:p>
            <a:pPr algn="l">
              <a:spcBef>
                <a:spcPts val="0"/>
              </a:spcBef>
              <a:spcAft>
                <a:spcPts val="300"/>
              </a:spcAft>
            </a:pP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14</a:t>
            </a:fld>
            <a:endParaRPr lang="nb-NO"/>
          </a:p>
        </p:txBody>
      </p:sp>
    </p:spTree>
    <p:extLst>
      <p:ext uri="{BB962C8B-B14F-4D97-AF65-F5344CB8AC3E}">
        <p14:creationId xmlns:p14="http://schemas.microsoft.com/office/powerpoint/2010/main" val="4292310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Oppsummering</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En god rapport har tydelig struktur, god layout og godt språk. Jo bedre utviklet en rapporter er, jo lettere er det å implementere resultatene fra undersøkelsene. Strukturen, språket, innholdet og fremstillingene i rapportene påvirker hvordan resultatene kan anvendes</a:t>
            </a:r>
            <a:endParaRPr lang="nb-NO" sz="2800" kern="1200" dirty="0">
              <a:solidFill>
                <a:schemeClr val="tx1"/>
              </a:solidFill>
              <a:latin typeface="+mj-lt"/>
              <a:ea typeface="+mj-ea"/>
              <a:cs typeface="+mj-cs"/>
            </a:endParaRPr>
          </a:p>
        </p:txBody>
      </p:sp>
      <p:sp>
        <p:nvSpPr>
          <p:cNvPr id="3" name="Text Placeholder 2"/>
          <p:cNvSpPr>
            <a:spLocks noGrp="1"/>
          </p:cNvSpPr>
          <p:nvPr>
            <p:ph sz="half" idx="1"/>
          </p:nvPr>
        </p:nvSpPr>
        <p:spPr>
          <a:xfrm>
            <a:off x="1143000" y="4181301"/>
            <a:ext cx="4754880" cy="1899458"/>
          </a:xfrm>
        </p:spPr>
        <p:txBody>
          <a:bodyPr>
            <a:noAutofit/>
          </a:bodyPr>
          <a:lstStyle/>
          <a:p>
            <a:pPr marL="45720" indent="0" algn="l">
              <a:spcBef>
                <a:spcPts val="0"/>
              </a:spcBef>
              <a:spcAft>
                <a:spcPts val="300"/>
              </a:spcAft>
              <a:buNone/>
            </a:pPr>
            <a:r>
              <a:rPr lang="nb-NO" sz="2000" b="1" dirty="0" smtClean="0">
                <a:solidFill>
                  <a:schemeClr val="tx1"/>
                </a:solidFill>
              </a:rPr>
              <a:t>Elleve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Rapportens innhold</a:t>
            </a:r>
          </a:p>
          <a:p>
            <a:pPr marL="514350" indent="-514350" algn="l">
              <a:spcBef>
                <a:spcPts val="0"/>
              </a:spcBef>
              <a:spcAft>
                <a:spcPts val="300"/>
              </a:spcAft>
              <a:buFont typeface="+mj-lt"/>
              <a:buAutoNum type="arabicPeriod"/>
            </a:pPr>
            <a:r>
              <a:rPr lang="nb-NO" sz="2000" dirty="0" smtClean="0">
                <a:solidFill>
                  <a:schemeClr val="tx1"/>
                </a:solidFill>
              </a:rPr>
              <a:t>Sammendraget i rapporten</a:t>
            </a:r>
          </a:p>
          <a:p>
            <a:pPr marL="514350" indent="-514350" algn="l">
              <a:spcBef>
                <a:spcPts val="0"/>
              </a:spcBef>
              <a:spcAft>
                <a:spcPts val="300"/>
              </a:spcAft>
              <a:buFont typeface="+mj-lt"/>
              <a:buAutoNum type="arabicPeriod"/>
            </a:pPr>
            <a:r>
              <a:rPr lang="nb-NO" sz="2000" dirty="0" smtClean="0">
                <a:solidFill>
                  <a:schemeClr val="tx1"/>
                </a:solidFill>
              </a:rPr>
              <a:t>Introduksjonen i rapporten</a:t>
            </a:r>
          </a:p>
          <a:p>
            <a:pPr marL="514350" indent="-514350" algn="l">
              <a:spcBef>
                <a:spcPts val="0"/>
              </a:spcBef>
              <a:spcAft>
                <a:spcPts val="300"/>
              </a:spcAft>
              <a:buFont typeface="+mj-lt"/>
              <a:buAutoNum type="arabicPeriod"/>
            </a:pPr>
            <a:r>
              <a:rPr lang="nb-NO" sz="2000" dirty="0" smtClean="0">
                <a:solidFill>
                  <a:schemeClr val="tx1"/>
                </a:solidFill>
              </a:rPr>
              <a:t>Undersøkelsesdesign i rapporten</a:t>
            </a:r>
          </a:p>
          <a:p>
            <a:pPr marL="514350" indent="-514350" algn="l">
              <a:spcBef>
                <a:spcPts val="0"/>
              </a:spcBef>
              <a:spcAft>
                <a:spcPts val="300"/>
              </a:spcAft>
              <a:buFont typeface="+mj-lt"/>
              <a:buAutoNum type="arabicPeriod"/>
            </a:pPr>
            <a:r>
              <a:rPr lang="nb-NO" sz="2000" dirty="0" smtClean="0">
                <a:solidFill>
                  <a:schemeClr val="tx1"/>
                </a:solidFill>
              </a:rPr>
              <a:t>Resultater i rapporten</a:t>
            </a:r>
          </a:p>
          <a:p>
            <a:pPr marL="514350" indent="-514350" algn="l">
              <a:spcBef>
                <a:spcPts val="0"/>
              </a:spcBef>
              <a:spcAft>
                <a:spcPts val="300"/>
              </a:spcAft>
              <a:buFont typeface="+mj-lt"/>
              <a:buAutoNum type="arabicPeriod"/>
            </a:pPr>
            <a:r>
              <a:rPr lang="nb-NO" sz="2000" dirty="0" smtClean="0">
                <a:solidFill>
                  <a:schemeClr val="tx1"/>
                </a:solidFill>
              </a:rPr>
              <a:t>Konklusjon i rapporten</a:t>
            </a:r>
          </a:p>
        </p:txBody>
      </p:sp>
      <p:sp>
        <p:nvSpPr>
          <p:cNvPr id="5" name="Content Placeholder 4"/>
          <p:cNvSpPr>
            <a:spLocks noGrp="1"/>
          </p:cNvSpPr>
          <p:nvPr>
            <p:ph sz="half" idx="2"/>
          </p:nvPr>
        </p:nvSpPr>
        <p:spPr>
          <a:xfrm>
            <a:off x="6267612" y="4181302"/>
            <a:ext cx="4754880" cy="1899458"/>
          </a:xfrm>
        </p:spPr>
        <p:txBody>
          <a:bodyPr>
            <a:noAutofit/>
          </a:bodyPr>
          <a:lstStyle/>
          <a:p>
            <a:pPr marL="514350" indent="-514350">
              <a:spcBef>
                <a:spcPts val="0"/>
              </a:spcBef>
              <a:spcAft>
                <a:spcPts val="300"/>
              </a:spcAft>
              <a:buFont typeface="+mj-lt"/>
              <a:buAutoNum type="arabicPeriod"/>
            </a:pPr>
            <a:endParaRPr lang="nb-NO" sz="2000" dirty="0" smtClean="0">
              <a:solidFill>
                <a:schemeClr val="tx1"/>
              </a:solidFill>
            </a:endParaRPr>
          </a:p>
          <a:p>
            <a:pPr marL="514350" indent="-514350">
              <a:spcBef>
                <a:spcPts val="0"/>
              </a:spcBef>
              <a:spcAft>
                <a:spcPts val="300"/>
              </a:spcAft>
              <a:buFont typeface="+mj-lt"/>
              <a:buAutoNum type="arabicPeriod" startAt="6"/>
            </a:pPr>
            <a:r>
              <a:rPr lang="nb-NO" sz="2000" dirty="0" smtClean="0">
                <a:solidFill>
                  <a:schemeClr val="tx1"/>
                </a:solidFill>
              </a:rPr>
              <a:t>Referanser i rapporten</a:t>
            </a:r>
          </a:p>
          <a:p>
            <a:pPr marL="514350" indent="-514350">
              <a:spcBef>
                <a:spcPts val="0"/>
              </a:spcBef>
              <a:spcAft>
                <a:spcPts val="300"/>
              </a:spcAft>
              <a:buFont typeface="+mj-lt"/>
              <a:buAutoNum type="arabicPeriod" startAt="6"/>
            </a:pPr>
            <a:r>
              <a:rPr lang="nb-NO" sz="2000" dirty="0" smtClean="0">
                <a:solidFill>
                  <a:schemeClr val="tx1"/>
                </a:solidFill>
              </a:rPr>
              <a:t>Vedlegg </a:t>
            </a:r>
            <a:r>
              <a:rPr lang="nb-NO" sz="2000" dirty="0">
                <a:solidFill>
                  <a:schemeClr val="tx1"/>
                </a:solidFill>
              </a:rPr>
              <a:t>i rapporten</a:t>
            </a:r>
          </a:p>
          <a:p>
            <a:pPr marL="514350" indent="-514350">
              <a:spcBef>
                <a:spcPts val="0"/>
              </a:spcBef>
              <a:spcAft>
                <a:spcPts val="300"/>
              </a:spcAft>
              <a:buFont typeface="+mj-lt"/>
              <a:buAutoNum type="arabicPeriod" startAt="6"/>
            </a:pPr>
            <a:r>
              <a:rPr lang="nb-NO" sz="2000" dirty="0">
                <a:solidFill>
                  <a:schemeClr val="tx1"/>
                </a:solidFill>
              </a:rPr>
              <a:t>Tilpass språket til mottaker</a:t>
            </a:r>
          </a:p>
          <a:p>
            <a:pPr marL="514350" indent="-514350">
              <a:spcBef>
                <a:spcPts val="0"/>
              </a:spcBef>
              <a:spcAft>
                <a:spcPts val="300"/>
              </a:spcAft>
              <a:buFont typeface="+mj-lt"/>
              <a:buAutoNum type="arabicPeriod" startAt="6"/>
            </a:pPr>
            <a:r>
              <a:rPr lang="nb-NO" sz="2000" dirty="0">
                <a:solidFill>
                  <a:schemeClr val="tx1"/>
                </a:solidFill>
              </a:rPr>
              <a:t>Bruk av resultatene</a:t>
            </a:r>
          </a:p>
          <a:p>
            <a:pPr marL="514350" indent="-514350">
              <a:spcBef>
                <a:spcPts val="0"/>
              </a:spcBef>
              <a:spcAft>
                <a:spcPts val="300"/>
              </a:spcAft>
              <a:buFont typeface="+mj-lt"/>
              <a:buAutoNum type="arabicPeriod" startAt="6"/>
            </a:pPr>
            <a:r>
              <a:rPr lang="nb-NO" sz="2000" dirty="0">
                <a:solidFill>
                  <a:schemeClr val="tx1"/>
                </a:solidFill>
              </a:rPr>
              <a:t>Bedre utbytte av undersøkelser</a:t>
            </a:r>
          </a:p>
          <a:p>
            <a:pPr marL="514350" indent="-514350">
              <a:spcBef>
                <a:spcPts val="0"/>
              </a:spcBef>
              <a:spcAft>
                <a:spcPts val="300"/>
              </a:spcAft>
              <a:buFont typeface="+mj-lt"/>
              <a:buAutoNum type="arabicPeriod" startAt="6"/>
            </a:pPr>
            <a:r>
              <a:rPr lang="nb-NO" sz="2000" dirty="0">
                <a:solidFill>
                  <a:schemeClr val="tx1"/>
                </a:solidFill>
              </a:rPr>
              <a:t>Etterprøvbarhet </a:t>
            </a:r>
          </a:p>
        </p:txBody>
      </p:sp>
      <p:sp>
        <p:nvSpPr>
          <p:cNvPr id="4" name="Slide Number Placeholder 3"/>
          <p:cNvSpPr>
            <a:spLocks noGrp="1"/>
          </p:cNvSpPr>
          <p:nvPr>
            <p:ph type="sldNum" sz="quarter" idx="12"/>
          </p:nvPr>
        </p:nvSpPr>
        <p:spPr/>
        <p:txBody>
          <a:bodyPr/>
          <a:lstStyle/>
          <a:p>
            <a:fld id="{EC97AEB8-DB1D-43AA-B5BF-A1B74501FCF6}" type="slidenum">
              <a:rPr lang="nb-NO" smtClean="0"/>
              <a:t>15</a:t>
            </a:fld>
            <a:endParaRPr lang="nb-NO"/>
          </a:p>
        </p:txBody>
      </p:sp>
    </p:spTree>
    <p:extLst>
      <p:ext uri="{BB962C8B-B14F-4D97-AF65-F5344CB8AC3E}">
        <p14:creationId xmlns:p14="http://schemas.microsoft.com/office/powerpoint/2010/main" val="3032675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Rapportering og implementering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Jo bedre utviklet en rapporter er, jo lettere er det å implementere resultatene fra undersøkelsene. Strukturen, språket, innholdet og fremstillingene i rapportene påvirker hvordan resultatene kan anvendes</a:t>
            </a:r>
            <a:endParaRPr lang="nb-NO" sz="2800" kern="1200" dirty="0">
              <a:solidFill>
                <a:schemeClr val="tx1"/>
              </a:solidFill>
              <a:latin typeface="+mj-lt"/>
              <a:ea typeface="+mj-ea"/>
              <a:cs typeface="+mj-cs"/>
            </a:endParaRPr>
          </a:p>
        </p:txBody>
      </p:sp>
      <p:sp>
        <p:nvSpPr>
          <p:cNvPr id="3" name="Text Placeholder 2"/>
          <p:cNvSpPr>
            <a:spLocks noGrp="1"/>
          </p:cNvSpPr>
          <p:nvPr>
            <p:ph sz="half" idx="1"/>
          </p:nvPr>
        </p:nvSpPr>
        <p:spPr>
          <a:xfrm>
            <a:off x="1143000" y="4181301"/>
            <a:ext cx="4754880" cy="1899458"/>
          </a:xfrm>
        </p:spPr>
        <p:txBody>
          <a:bodyPr>
            <a:noAutofit/>
          </a:bodyPr>
          <a:lstStyle/>
          <a:p>
            <a:pPr marL="45720" indent="0" algn="l">
              <a:spcBef>
                <a:spcPts val="0"/>
              </a:spcBef>
              <a:spcAft>
                <a:spcPts val="300"/>
              </a:spcAft>
              <a:buNone/>
            </a:pPr>
            <a:r>
              <a:rPr lang="nb-NO" sz="2000" b="1" dirty="0" smtClean="0">
                <a:solidFill>
                  <a:schemeClr val="tx1"/>
                </a:solidFill>
              </a:rPr>
              <a:t>Elleve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Rapportens innhold</a:t>
            </a:r>
          </a:p>
          <a:p>
            <a:pPr marL="514350" indent="-514350" algn="l">
              <a:spcBef>
                <a:spcPts val="0"/>
              </a:spcBef>
              <a:spcAft>
                <a:spcPts val="300"/>
              </a:spcAft>
              <a:buFont typeface="+mj-lt"/>
              <a:buAutoNum type="arabicPeriod"/>
            </a:pPr>
            <a:r>
              <a:rPr lang="nb-NO" sz="2000" dirty="0" smtClean="0">
                <a:solidFill>
                  <a:schemeClr val="tx1"/>
                </a:solidFill>
              </a:rPr>
              <a:t>Sammendraget i rapporten</a:t>
            </a:r>
          </a:p>
          <a:p>
            <a:pPr marL="514350" indent="-514350" algn="l">
              <a:spcBef>
                <a:spcPts val="0"/>
              </a:spcBef>
              <a:spcAft>
                <a:spcPts val="300"/>
              </a:spcAft>
              <a:buFont typeface="+mj-lt"/>
              <a:buAutoNum type="arabicPeriod"/>
            </a:pPr>
            <a:r>
              <a:rPr lang="nb-NO" sz="2000" dirty="0" smtClean="0">
                <a:solidFill>
                  <a:schemeClr val="tx1"/>
                </a:solidFill>
              </a:rPr>
              <a:t>Introduksjonen i rapporten</a:t>
            </a:r>
          </a:p>
          <a:p>
            <a:pPr marL="514350" indent="-514350" algn="l">
              <a:spcBef>
                <a:spcPts val="0"/>
              </a:spcBef>
              <a:spcAft>
                <a:spcPts val="300"/>
              </a:spcAft>
              <a:buFont typeface="+mj-lt"/>
              <a:buAutoNum type="arabicPeriod"/>
            </a:pPr>
            <a:r>
              <a:rPr lang="nb-NO" sz="2000" dirty="0" smtClean="0">
                <a:solidFill>
                  <a:schemeClr val="tx1"/>
                </a:solidFill>
              </a:rPr>
              <a:t>Undersøkelsesdesign i rapporten</a:t>
            </a:r>
          </a:p>
          <a:p>
            <a:pPr marL="514350" indent="-514350" algn="l">
              <a:spcBef>
                <a:spcPts val="0"/>
              </a:spcBef>
              <a:spcAft>
                <a:spcPts val="300"/>
              </a:spcAft>
              <a:buFont typeface="+mj-lt"/>
              <a:buAutoNum type="arabicPeriod"/>
            </a:pPr>
            <a:r>
              <a:rPr lang="nb-NO" sz="2000" dirty="0" smtClean="0">
                <a:solidFill>
                  <a:schemeClr val="tx1"/>
                </a:solidFill>
              </a:rPr>
              <a:t>Resultater i rapporten</a:t>
            </a:r>
          </a:p>
          <a:p>
            <a:pPr marL="514350" indent="-514350" algn="l">
              <a:spcBef>
                <a:spcPts val="0"/>
              </a:spcBef>
              <a:spcAft>
                <a:spcPts val="300"/>
              </a:spcAft>
              <a:buFont typeface="+mj-lt"/>
              <a:buAutoNum type="arabicPeriod"/>
            </a:pPr>
            <a:r>
              <a:rPr lang="nb-NO" sz="2000" dirty="0" smtClean="0">
                <a:solidFill>
                  <a:schemeClr val="tx1"/>
                </a:solidFill>
              </a:rPr>
              <a:t>Konklusjon i rapporten</a:t>
            </a:r>
          </a:p>
        </p:txBody>
      </p:sp>
      <p:sp>
        <p:nvSpPr>
          <p:cNvPr id="5" name="Content Placeholder 4"/>
          <p:cNvSpPr>
            <a:spLocks noGrp="1"/>
          </p:cNvSpPr>
          <p:nvPr>
            <p:ph sz="half" idx="2"/>
          </p:nvPr>
        </p:nvSpPr>
        <p:spPr>
          <a:xfrm>
            <a:off x="6267612" y="4181302"/>
            <a:ext cx="4754880" cy="1899458"/>
          </a:xfrm>
        </p:spPr>
        <p:txBody>
          <a:bodyPr>
            <a:noAutofit/>
          </a:bodyPr>
          <a:lstStyle/>
          <a:p>
            <a:pPr marL="514350" indent="-514350">
              <a:spcBef>
                <a:spcPts val="0"/>
              </a:spcBef>
              <a:spcAft>
                <a:spcPts val="300"/>
              </a:spcAft>
              <a:buFont typeface="+mj-lt"/>
              <a:buAutoNum type="arabicPeriod"/>
            </a:pPr>
            <a:endParaRPr lang="nb-NO" sz="2000" dirty="0" smtClean="0">
              <a:solidFill>
                <a:schemeClr val="tx1"/>
              </a:solidFill>
            </a:endParaRPr>
          </a:p>
          <a:p>
            <a:pPr marL="514350" indent="-514350">
              <a:spcBef>
                <a:spcPts val="0"/>
              </a:spcBef>
              <a:spcAft>
                <a:spcPts val="300"/>
              </a:spcAft>
              <a:buFont typeface="+mj-lt"/>
              <a:buAutoNum type="arabicPeriod" startAt="6"/>
            </a:pPr>
            <a:r>
              <a:rPr lang="nb-NO" sz="2000" dirty="0" smtClean="0">
                <a:solidFill>
                  <a:schemeClr val="tx1"/>
                </a:solidFill>
              </a:rPr>
              <a:t>Referanser i rapporten</a:t>
            </a:r>
          </a:p>
          <a:p>
            <a:pPr marL="514350" indent="-514350">
              <a:spcBef>
                <a:spcPts val="0"/>
              </a:spcBef>
              <a:spcAft>
                <a:spcPts val="300"/>
              </a:spcAft>
              <a:buFont typeface="+mj-lt"/>
              <a:buAutoNum type="arabicPeriod" startAt="6"/>
            </a:pPr>
            <a:r>
              <a:rPr lang="nb-NO" sz="2000" dirty="0" smtClean="0">
                <a:solidFill>
                  <a:schemeClr val="tx1"/>
                </a:solidFill>
              </a:rPr>
              <a:t>Vedlegg </a:t>
            </a:r>
            <a:r>
              <a:rPr lang="nb-NO" sz="2000" dirty="0">
                <a:solidFill>
                  <a:schemeClr val="tx1"/>
                </a:solidFill>
              </a:rPr>
              <a:t>i rapporten</a:t>
            </a:r>
          </a:p>
          <a:p>
            <a:pPr marL="514350" indent="-514350">
              <a:spcBef>
                <a:spcPts val="0"/>
              </a:spcBef>
              <a:spcAft>
                <a:spcPts val="300"/>
              </a:spcAft>
              <a:buFont typeface="+mj-lt"/>
              <a:buAutoNum type="arabicPeriod" startAt="6"/>
            </a:pPr>
            <a:r>
              <a:rPr lang="nb-NO" sz="2000" dirty="0">
                <a:solidFill>
                  <a:schemeClr val="tx1"/>
                </a:solidFill>
              </a:rPr>
              <a:t>Tilpass språket til mottaker</a:t>
            </a:r>
          </a:p>
          <a:p>
            <a:pPr marL="514350" indent="-514350">
              <a:spcBef>
                <a:spcPts val="0"/>
              </a:spcBef>
              <a:spcAft>
                <a:spcPts val="300"/>
              </a:spcAft>
              <a:buFont typeface="+mj-lt"/>
              <a:buAutoNum type="arabicPeriod" startAt="6"/>
            </a:pPr>
            <a:r>
              <a:rPr lang="nb-NO" sz="2000" dirty="0">
                <a:solidFill>
                  <a:schemeClr val="tx1"/>
                </a:solidFill>
              </a:rPr>
              <a:t>Bruk av resultatene</a:t>
            </a:r>
          </a:p>
          <a:p>
            <a:pPr marL="514350" indent="-514350">
              <a:spcBef>
                <a:spcPts val="0"/>
              </a:spcBef>
              <a:spcAft>
                <a:spcPts val="300"/>
              </a:spcAft>
              <a:buFont typeface="+mj-lt"/>
              <a:buAutoNum type="arabicPeriod" startAt="6"/>
            </a:pPr>
            <a:r>
              <a:rPr lang="nb-NO" sz="2000" dirty="0">
                <a:solidFill>
                  <a:schemeClr val="tx1"/>
                </a:solidFill>
              </a:rPr>
              <a:t>Bedre utbytte av undersøkelser</a:t>
            </a:r>
          </a:p>
          <a:p>
            <a:pPr marL="514350" indent="-514350">
              <a:spcBef>
                <a:spcPts val="0"/>
              </a:spcBef>
              <a:spcAft>
                <a:spcPts val="300"/>
              </a:spcAft>
              <a:buFont typeface="+mj-lt"/>
              <a:buAutoNum type="arabicPeriod" startAt="6"/>
            </a:pPr>
            <a:r>
              <a:rPr lang="nb-NO" sz="2000" dirty="0">
                <a:solidFill>
                  <a:schemeClr val="tx1"/>
                </a:solidFill>
              </a:rPr>
              <a:t>Etterprøvbarhet </a:t>
            </a:r>
          </a:p>
        </p:txBody>
      </p:sp>
      <p:sp>
        <p:nvSpPr>
          <p:cNvPr id="4" name="Slide Number Placeholder 3"/>
          <p:cNvSpPr>
            <a:spLocks noGrp="1"/>
          </p:cNvSpPr>
          <p:nvPr>
            <p:ph type="sldNum" sz="quarter" idx="12"/>
          </p:nvPr>
        </p:nvSpPr>
        <p:spPr/>
        <p:txBody>
          <a:bodyPr/>
          <a:lstStyle/>
          <a:p>
            <a:fld id="{EC97AEB8-DB1D-43AA-B5BF-A1B74501FCF6}" type="slidenum">
              <a:rPr lang="nb-NO" smtClean="0"/>
              <a:t>2</a:t>
            </a:fld>
            <a:endParaRPr lang="nb-NO"/>
          </a:p>
        </p:txBody>
      </p:sp>
    </p:spTree>
    <p:extLst>
      <p:ext uri="{BB962C8B-B14F-4D97-AF65-F5344CB8AC3E}">
        <p14:creationId xmlns:p14="http://schemas.microsoft.com/office/powerpoint/2010/main" val="357744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Rapportens innhold</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En mye brukt metode å rapportere innhold på er å benytte seg av formatet til APA style 7 (American Psychological Association). Dette formatet definerer struktur på rapporten, formatet på tabeller og figurer, samt referanseteknikk.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APA style 7</a:t>
            </a:r>
          </a:p>
          <a:p>
            <a:pPr marL="514350" indent="-514350" algn="l">
              <a:spcBef>
                <a:spcPts val="0"/>
              </a:spcBef>
              <a:spcAft>
                <a:spcPts val="300"/>
              </a:spcAft>
              <a:buFont typeface="+mj-lt"/>
              <a:buAutoNum type="arabicPeriod"/>
            </a:pPr>
            <a:r>
              <a:rPr lang="nb-NO" sz="2000" dirty="0" smtClean="0">
                <a:solidFill>
                  <a:schemeClr val="tx1"/>
                </a:solidFill>
              </a:rPr>
              <a:t>Struktur på rapporter</a:t>
            </a:r>
          </a:p>
        </p:txBody>
      </p:sp>
      <p:sp>
        <p:nvSpPr>
          <p:cNvPr id="4" name="Slide Number Placeholder 3"/>
          <p:cNvSpPr>
            <a:spLocks noGrp="1"/>
          </p:cNvSpPr>
          <p:nvPr>
            <p:ph type="sldNum" sz="quarter" idx="12"/>
          </p:nvPr>
        </p:nvSpPr>
        <p:spPr/>
        <p:txBody>
          <a:bodyPr/>
          <a:lstStyle/>
          <a:p>
            <a:fld id="{EC97AEB8-DB1D-43AA-B5BF-A1B74501FCF6}" type="slidenum">
              <a:rPr lang="nb-NO" smtClean="0"/>
              <a:t>3</a:t>
            </a:fld>
            <a:endParaRPr lang="nb-NO"/>
          </a:p>
        </p:txBody>
      </p:sp>
      <p:pic>
        <p:nvPicPr>
          <p:cNvPr id="2050" name="Picture 2" descr="File Carto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0448" y="3369887"/>
            <a:ext cx="3203050" cy="3219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955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Sammendraget i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Sammendraget i rapporten skrives helt til slutt, og skal redegjøre for de viktigste funnene. I tillegg skal informasjon om omfang, metoder, resultater og anbefalinger inkluderes. Størrelsen er ½ til 1 side.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56789"/>
          </a:xfrm>
        </p:spPr>
        <p:txBody>
          <a:bodyPr>
            <a:normAutofit/>
          </a:bodyPr>
          <a:lstStyle/>
          <a:p>
            <a:pPr algn="l">
              <a:spcBef>
                <a:spcPts val="0"/>
              </a:spcBef>
              <a:spcAft>
                <a:spcPts val="300"/>
              </a:spcAft>
            </a:pPr>
            <a:r>
              <a:rPr lang="nb-NO" sz="2000" b="1" dirty="0" smtClean="0">
                <a:solidFill>
                  <a:schemeClr val="tx1"/>
                </a:solidFill>
              </a:rPr>
              <a:t>Fire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Hovedfunn</a:t>
            </a:r>
          </a:p>
          <a:p>
            <a:pPr marL="514350" indent="-514350" algn="l">
              <a:spcBef>
                <a:spcPts val="0"/>
              </a:spcBef>
              <a:spcAft>
                <a:spcPts val="300"/>
              </a:spcAft>
              <a:buFont typeface="+mj-lt"/>
              <a:buAutoNum type="arabicPeriod"/>
            </a:pPr>
            <a:r>
              <a:rPr lang="nb-NO" sz="2000" dirty="0" smtClean="0">
                <a:solidFill>
                  <a:schemeClr val="tx1"/>
                </a:solidFill>
              </a:rPr>
              <a:t>Omfang, metoder, resultater og anbefalinger</a:t>
            </a:r>
          </a:p>
          <a:p>
            <a:pPr marL="514350" indent="-514350" algn="l">
              <a:spcBef>
                <a:spcPts val="0"/>
              </a:spcBef>
              <a:spcAft>
                <a:spcPts val="300"/>
              </a:spcAft>
              <a:buFont typeface="+mj-lt"/>
              <a:buAutoNum type="arabicPeriod"/>
            </a:pPr>
            <a:r>
              <a:rPr lang="nb-NO" sz="2000" dirty="0" smtClean="0">
                <a:solidFill>
                  <a:schemeClr val="tx1"/>
                </a:solidFill>
              </a:rPr>
              <a:t>½ - 1 side</a:t>
            </a:r>
          </a:p>
          <a:p>
            <a:pPr marL="514350" indent="-514350" algn="l">
              <a:spcBef>
                <a:spcPts val="0"/>
              </a:spcBef>
              <a:spcAft>
                <a:spcPts val="300"/>
              </a:spcAft>
              <a:buFont typeface="+mj-lt"/>
              <a:buAutoNum type="arabicPeriod"/>
            </a:pPr>
            <a:r>
              <a:rPr lang="nb-NO" sz="2000" dirty="0" smtClean="0">
                <a:solidFill>
                  <a:schemeClr val="tx1"/>
                </a:solidFill>
              </a:rPr>
              <a:t>Skrives til slutt</a:t>
            </a:r>
          </a:p>
        </p:txBody>
      </p:sp>
      <p:sp>
        <p:nvSpPr>
          <p:cNvPr id="5" name="Slide Number Placeholder 4"/>
          <p:cNvSpPr>
            <a:spLocks noGrp="1"/>
          </p:cNvSpPr>
          <p:nvPr>
            <p:ph type="sldNum" sz="quarter" idx="12"/>
          </p:nvPr>
        </p:nvSpPr>
        <p:spPr/>
        <p:txBody>
          <a:bodyPr/>
          <a:lstStyle/>
          <a:p>
            <a:fld id="{EC97AEB8-DB1D-43AA-B5BF-A1B74501FCF6}" type="slidenum">
              <a:rPr lang="nb-NO" smtClean="0"/>
              <a:t>4</a:t>
            </a:fld>
            <a:endParaRPr lang="nb-NO"/>
          </a:p>
        </p:txBody>
      </p:sp>
    </p:spTree>
    <p:extLst>
      <p:ext uri="{BB962C8B-B14F-4D97-AF65-F5344CB8AC3E}">
        <p14:creationId xmlns:p14="http://schemas.microsoft.com/office/powerpoint/2010/main" val="2476789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Introduksjonen til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Introduksjonen til rapporten redegjør for analyseformålet og undersøkelsesspørsmålene som kartlegger. Inkludere omfanget og størrelsen på fenomenet som kartlegges. Litteraturgjennomgang og teoretisk rammeverk brukes for å utlede hypotesene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20000"/>
          </a:bodyPr>
          <a:lstStyle/>
          <a:p>
            <a:pPr algn="l">
              <a:spcBef>
                <a:spcPts val="0"/>
              </a:spcBef>
              <a:spcAft>
                <a:spcPts val="300"/>
              </a:spcAft>
            </a:pPr>
            <a:r>
              <a:rPr lang="nb-NO" sz="2000" b="1" dirty="0" smtClean="0">
                <a:solidFill>
                  <a:schemeClr val="tx1"/>
                </a:solidFill>
              </a:rPr>
              <a:t>Seks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Analyseformål</a:t>
            </a:r>
          </a:p>
          <a:p>
            <a:pPr marL="514350" indent="-514350" algn="l">
              <a:spcBef>
                <a:spcPts val="0"/>
              </a:spcBef>
              <a:spcAft>
                <a:spcPts val="300"/>
              </a:spcAft>
              <a:buFont typeface="+mj-lt"/>
              <a:buAutoNum type="arabicPeriod"/>
            </a:pPr>
            <a:r>
              <a:rPr lang="nb-NO" sz="2000" dirty="0" smtClean="0">
                <a:solidFill>
                  <a:schemeClr val="tx1"/>
                </a:solidFill>
              </a:rPr>
              <a:t>Undersøkelsesspørsmål</a:t>
            </a:r>
          </a:p>
          <a:p>
            <a:pPr marL="514350" indent="-514350" algn="l">
              <a:spcBef>
                <a:spcPts val="0"/>
              </a:spcBef>
              <a:spcAft>
                <a:spcPts val="300"/>
              </a:spcAft>
              <a:buFont typeface="+mj-lt"/>
              <a:buAutoNum type="arabicPeriod"/>
            </a:pPr>
            <a:r>
              <a:rPr lang="nb-NO" sz="2000" dirty="0" smtClean="0">
                <a:solidFill>
                  <a:schemeClr val="tx1"/>
                </a:solidFill>
              </a:rPr>
              <a:t>Omfang og størrelsen på fenomenet</a:t>
            </a:r>
          </a:p>
          <a:p>
            <a:pPr marL="514350" indent="-514350" algn="l">
              <a:spcBef>
                <a:spcPts val="0"/>
              </a:spcBef>
              <a:spcAft>
                <a:spcPts val="300"/>
              </a:spcAft>
              <a:buFont typeface="+mj-lt"/>
              <a:buAutoNum type="arabicPeriod"/>
            </a:pPr>
            <a:r>
              <a:rPr lang="nb-NO" sz="2000" dirty="0" smtClean="0">
                <a:solidFill>
                  <a:schemeClr val="tx1"/>
                </a:solidFill>
              </a:rPr>
              <a:t>Litteraturgjennomgang og teori</a:t>
            </a:r>
          </a:p>
          <a:p>
            <a:pPr marL="514350" indent="-514350" algn="l">
              <a:spcBef>
                <a:spcPts val="0"/>
              </a:spcBef>
              <a:spcAft>
                <a:spcPts val="300"/>
              </a:spcAft>
              <a:buFont typeface="+mj-lt"/>
              <a:buAutoNum type="arabicPeriod"/>
            </a:pPr>
            <a:r>
              <a:rPr lang="nb-NO" sz="2000" dirty="0" smtClean="0">
                <a:solidFill>
                  <a:schemeClr val="tx1"/>
                </a:solidFill>
              </a:rPr>
              <a:t>Hypoteseutvikling</a:t>
            </a:r>
          </a:p>
          <a:p>
            <a:pPr marL="514350" indent="-514350" algn="l">
              <a:spcBef>
                <a:spcPts val="0"/>
              </a:spcBef>
              <a:spcAft>
                <a:spcPts val="300"/>
              </a:spcAft>
              <a:buFont typeface="+mj-lt"/>
              <a:buAutoNum type="arabicPeriod"/>
            </a:pPr>
            <a:r>
              <a:rPr lang="nb-NO" sz="2000" dirty="0" smtClean="0">
                <a:solidFill>
                  <a:schemeClr val="tx1"/>
                </a:solidFill>
              </a:rPr>
              <a:t>Sjekkliste</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5</a:t>
            </a:fld>
            <a:endParaRPr lang="nb-NO"/>
          </a:p>
        </p:txBody>
      </p:sp>
    </p:spTree>
    <p:extLst>
      <p:ext uri="{BB962C8B-B14F-4D97-AF65-F5344CB8AC3E}">
        <p14:creationId xmlns:p14="http://schemas.microsoft.com/office/powerpoint/2010/main" val="2468838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Undersøkelsesdesign i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Den neste hoveddelen i rapporten er undersøkelsesdesign. Her beskrives analyseprosessen samt begrunnelse for valg av design. I tillegg til nøye beskrivelse av utvalg og datainnsamling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Fem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Undersøkelsesdesign</a:t>
            </a:r>
          </a:p>
          <a:p>
            <a:pPr marL="514350" indent="-514350" algn="l">
              <a:spcBef>
                <a:spcPts val="0"/>
              </a:spcBef>
              <a:spcAft>
                <a:spcPts val="300"/>
              </a:spcAft>
              <a:buFont typeface="+mj-lt"/>
              <a:buAutoNum type="arabicPeriod"/>
            </a:pPr>
            <a:r>
              <a:rPr lang="nb-NO" sz="2000" dirty="0" smtClean="0">
                <a:solidFill>
                  <a:schemeClr val="tx1"/>
                </a:solidFill>
              </a:rPr>
              <a:t>Analyseprosessen</a:t>
            </a:r>
          </a:p>
          <a:p>
            <a:pPr marL="514350" indent="-514350" algn="l">
              <a:spcBef>
                <a:spcPts val="0"/>
              </a:spcBef>
              <a:spcAft>
                <a:spcPts val="300"/>
              </a:spcAft>
              <a:buFont typeface="+mj-lt"/>
              <a:buAutoNum type="arabicPeriod"/>
            </a:pPr>
            <a:r>
              <a:rPr lang="nb-NO" sz="2000" dirty="0" smtClean="0">
                <a:solidFill>
                  <a:schemeClr val="tx1"/>
                </a:solidFill>
              </a:rPr>
              <a:t>Utvalgstrekning</a:t>
            </a:r>
          </a:p>
          <a:p>
            <a:pPr marL="514350" indent="-514350" algn="l">
              <a:spcBef>
                <a:spcPts val="0"/>
              </a:spcBef>
              <a:spcAft>
                <a:spcPts val="300"/>
              </a:spcAft>
              <a:buFont typeface="+mj-lt"/>
              <a:buAutoNum type="arabicPeriod"/>
            </a:pPr>
            <a:r>
              <a:rPr lang="nb-NO" sz="2000" dirty="0" smtClean="0">
                <a:solidFill>
                  <a:schemeClr val="tx1"/>
                </a:solidFill>
              </a:rPr>
              <a:t>Datainnsamling</a:t>
            </a:r>
          </a:p>
          <a:p>
            <a:pPr marL="514350" indent="-514350" algn="l">
              <a:spcBef>
                <a:spcPts val="0"/>
              </a:spcBef>
              <a:spcAft>
                <a:spcPts val="300"/>
              </a:spcAft>
              <a:buFont typeface="+mj-lt"/>
              <a:buAutoNum type="arabicPeriod"/>
            </a:pPr>
            <a:r>
              <a:rPr lang="nb-NO" sz="2000" dirty="0" smtClean="0">
                <a:solidFill>
                  <a:schemeClr val="tx1"/>
                </a:solidFill>
              </a:rPr>
              <a:t>Sjekkliste</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6</a:t>
            </a:fld>
            <a:endParaRPr lang="nb-NO"/>
          </a:p>
        </p:txBody>
      </p:sp>
    </p:spTree>
    <p:extLst>
      <p:ext uri="{BB962C8B-B14F-4D97-AF65-F5344CB8AC3E}">
        <p14:creationId xmlns:p14="http://schemas.microsoft.com/office/powerpoint/2010/main" val="674531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Resultater i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I resultatdelen i rapporten skriver man om analysene og funnene. Figurer og tabeller baseres på APA style 7. Deskriptiv statistikk brukes for å fortelle om egenskaper ved dataene som er innsamlet. Analyser brukes for å teste hypotesene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20000"/>
          </a:bodyPr>
          <a:lstStyle/>
          <a:p>
            <a:pPr algn="l">
              <a:spcBef>
                <a:spcPts val="0"/>
              </a:spcBef>
              <a:spcAft>
                <a:spcPts val="300"/>
              </a:spcAft>
            </a:pPr>
            <a:r>
              <a:rPr lang="nb-NO" sz="2000" b="1" dirty="0" smtClean="0">
                <a:solidFill>
                  <a:schemeClr val="tx1"/>
                </a:solidFill>
              </a:rPr>
              <a:t>Seks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Deskriptiv rapportering</a:t>
            </a:r>
          </a:p>
          <a:p>
            <a:pPr marL="514350" indent="-514350" algn="l">
              <a:spcBef>
                <a:spcPts val="0"/>
              </a:spcBef>
              <a:spcAft>
                <a:spcPts val="300"/>
              </a:spcAft>
              <a:buFont typeface="+mj-lt"/>
              <a:buAutoNum type="arabicPeriod"/>
            </a:pPr>
            <a:r>
              <a:rPr lang="nb-NO" sz="2000" dirty="0" smtClean="0">
                <a:solidFill>
                  <a:schemeClr val="tx1"/>
                </a:solidFill>
              </a:rPr>
              <a:t>Analyse av hypotesene</a:t>
            </a:r>
          </a:p>
          <a:p>
            <a:pPr marL="514350" indent="-514350" algn="l">
              <a:spcBef>
                <a:spcPts val="0"/>
              </a:spcBef>
              <a:spcAft>
                <a:spcPts val="300"/>
              </a:spcAft>
              <a:buFont typeface="+mj-lt"/>
              <a:buAutoNum type="arabicPeriod"/>
            </a:pPr>
            <a:r>
              <a:rPr lang="nb-NO" sz="2000" dirty="0" smtClean="0">
                <a:solidFill>
                  <a:schemeClr val="tx1"/>
                </a:solidFill>
              </a:rPr>
              <a:t>Figurer og tabeller fra APA style 7</a:t>
            </a:r>
          </a:p>
          <a:p>
            <a:pPr marL="514350" indent="-514350" algn="l">
              <a:spcBef>
                <a:spcPts val="0"/>
              </a:spcBef>
              <a:spcAft>
                <a:spcPts val="300"/>
              </a:spcAft>
              <a:buFont typeface="+mj-lt"/>
              <a:buAutoNum type="arabicPeriod"/>
            </a:pPr>
            <a:r>
              <a:rPr lang="nb-NO" sz="2000" dirty="0" smtClean="0">
                <a:solidFill>
                  <a:schemeClr val="tx1"/>
                </a:solidFill>
              </a:rPr>
              <a:t>Skriv i fortid</a:t>
            </a:r>
          </a:p>
          <a:p>
            <a:pPr marL="514350" indent="-514350" algn="l">
              <a:spcBef>
                <a:spcPts val="0"/>
              </a:spcBef>
              <a:spcAft>
                <a:spcPts val="300"/>
              </a:spcAft>
              <a:buFont typeface="+mj-lt"/>
              <a:buAutoNum type="arabicPeriod"/>
            </a:pPr>
            <a:r>
              <a:rPr lang="nb-NO" sz="2000" dirty="0" smtClean="0">
                <a:solidFill>
                  <a:schemeClr val="tx1"/>
                </a:solidFill>
              </a:rPr>
              <a:t>Vær konsistent og objektiv</a:t>
            </a:r>
          </a:p>
          <a:p>
            <a:pPr marL="514350" indent="-514350" algn="l">
              <a:spcBef>
                <a:spcPts val="0"/>
              </a:spcBef>
              <a:spcAft>
                <a:spcPts val="300"/>
              </a:spcAft>
              <a:buFont typeface="+mj-lt"/>
              <a:buAutoNum type="arabicPeriod"/>
            </a:pPr>
            <a:r>
              <a:rPr lang="nb-NO" sz="2000" dirty="0" smtClean="0">
                <a:solidFill>
                  <a:schemeClr val="tx1"/>
                </a:solidFill>
              </a:rPr>
              <a:t>Sjekkliste</a:t>
            </a:r>
            <a:endParaRPr lang="nb-NO" sz="2000" dirty="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7</a:t>
            </a:fld>
            <a:endParaRPr lang="nb-NO"/>
          </a:p>
        </p:txBody>
      </p:sp>
      <p:pic>
        <p:nvPicPr>
          <p:cNvPr id="5" name="Picture 2" descr="GT ILA Portfolio: EA # 1 Artifact Reflec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20051" y="3492920"/>
            <a:ext cx="3004861" cy="3004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442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Konklusjon i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Konklusjonen i en rapport skal starte med å svare på undersøkelsesspørsmålene. Deretter går man mer i detalj på resultatene. Kritiske vurderinger av svakheter og mangler er viktig. Overtolkning av resultatene må unngås</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Fem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Starte med å svare på undersøkelsesspørsmålene</a:t>
            </a:r>
          </a:p>
          <a:p>
            <a:pPr marL="514350" indent="-514350" algn="l">
              <a:spcBef>
                <a:spcPts val="0"/>
              </a:spcBef>
              <a:spcAft>
                <a:spcPts val="300"/>
              </a:spcAft>
              <a:buFont typeface="+mj-lt"/>
              <a:buAutoNum type="arabicPeriod"/>
            </a:pPr>
            <a:r>
              <a:rPr lang="nb-NO" sz="2000" dirty="0" smtClean="0">
                <a:solidFill>
                  <a:schemeClr val="tx1"/>
                </a:solidFill>
              </a:rPr>
              <a:t>Deretter detaljerte resultater</a:t>
            </a:r>
          </a:p>
          <a:p>
            <a:pPr marL="514350" indent="-514350" algn="l">
              <a:spcBef>
                <a:spcPts val="0"/>
              </a:spcBef>
              <a:spcAft>
                <a:spcPts val="300"/>
              </a:spcAft>
              <a:buFont typeface="+mj-lt"/>
              <a:buAutoNum type="arabicPeriod"/>
            </a:pPr>
            <a:r>
              <a:rPr lang="nb-NO" sz="2000" dirty="0" smtClean="0">
                <a:solidFill>
                  <a:schemeClr val="tx1"/>
                </a:solidFill>
              </a:rPr>
              <a:t>Kritiske vurderinger</a:t>
            </a:r>
          </a:p>
          <a:p>
            <a:pPr marL="514350" indent="-514350" algn="l">
              <a:spcBef>
                <a:spcPts val="0"/>
              </a:spcBef>
              <a:spcAft>
                <a:spcPts val="300"/>
              </a:spcAft>
              <a:buFont typeface="+mj-lt"/>
              <a:buAutoNum type="arabicPeriod"/>
            </a:pPr>
            <a:r>
              <a:rPr lang="nb-NO" sz="2000" dirty="0" smtClean="0">
                <a:solidFill>
                  <a:schemeClr val="tx1"/>
                </a:solidFill>
              </a:rPr>
              <a:t>Relevant tolkning</a:t>
            </a:r>
          </a:p>
          <a:p>
            <a:pPr marL="514350" indent="-514350" algn="l">
              <a:spcBef>
                <a:spcPts val="0"/>
              </a:spcBef>
              <a:spcAft>
                <a:spcPts val="300"/>
              </a:spcAft>
              <a:buFont typeface="+mj-lt"/>
              <a:buAutoNum type="arabicPeriod"/>
            </a:pPr>
            <a:r>
              <a:rPr lang="nb-NO" sz="2000" dirty="0" smtClean="0">
                <a:solidFill>
                  <a:schemeClr val="tx1"/>
                </a:solidFill>
              </a:rPr>
              <a:t>Sjekkliste</a:t>
            </a:r>
          </a:p>
        </p:txBody>
      </p:sp>
      <p:sp>
        <p:nvSpPr>
          <p:cNvPr id="4" name="Slide Number Placeholder 3"/>
          <p:cNvSpPr>
            <a:spLocks noGrp="1"/>
          </p:cNvSpPr>
          <p:nvPr>
            <p:ph type="sldNum" sz="quarter" idx="12"/>
          </p:nvPr>
        </p:nvSpPr>
        <p:spPr/>
        <p:txBody>
          <a:bodyPr/>
          <a:lstStyle/>
          <a:p>
            <a:fld id="{EC97AEB8-DB1D-43AA-B5BF-A1B74501FCF6}" type="slidenum">
              <a:rPr lang="nb-NO" smtClean="0"/>
              <a:t>8</a:t>
            </a:fld>
            <a:endParaRPr lang="nb-NO"/>
          </a:p>
        </p:txBody>
      </p:sp>
    </p:spTree>
    <p:extLst>
      <p:ext uri="{BB962C8B-B14F-4D97-AF65-F5344CB8AC3E}">
        <p14:creationId xmlns:p14="http://schemas.microsoft.com/office/powerpoint/2010/main" val="1054165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Referanser i rapporten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Referanselisten brukes for etterprøvbarhet. Kun referanser som er brukt i teksten skal inn i litteraturlisten. Nøyaktigheten på referanselisten vitner om godt vitenskapelig håndverk. Anbefalt referansestil er APA style 7</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Fire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Etterprøvbarhet </a:t>
            </a:r>
          </a:p>
          <a:p>
            <a:pPr marL="514350" indent="-514350" algn="l">
              <a:spcBef>
                <a:spcPts val="0"/>
              </a:spcBef>
              <a:spcAft>
                <a:spcPts val="300"/>
              </a:spcAft>
              <a:buFont typeface="+mj-lt"/>
              <a:buAutoNum type="arabicPeriod"/>
            </a:pPr>
            <a:r>
              <a:rPr lang="nb-NO" sz="2000" dirty="0" smtClean="0">
                <a:solidFill>
                  <a:schemeClr val="tx1"/>
                </a:solidFill>
              </a:rPr>
              <a:t>Kun kilder brukt i teksten</a:t>
            </a:r>
          </a:p>
          <a:p>
            <a:pPr marL="514350" indent="-514350" algn="l">
              <a:spcBef>
                <a:spcPts val="0"/>
              </a:spcBef>
              <a:spcAft>
                <a:spcPts val="300"/>
              </a:spcAft>
              <a:buFont typeface="+mj-lt"/>
              <a:buAutoNum type="arabicPeriod"/>
            </a:pPr>
            <a:r>
              <a:rPr lang="nb-NO" sz="2000" dirty="0" smtClean="0">
                <a:solidFill>
                  <a:schemeClr val="tx1"/>
                </a:solidFill>
              </a:rPr>
              <a:t>Nøyaktighet og presisjon</a:t>
            </a:r>
          </a:p>
          <a:p>
            <a:pPr marL="514350" indent="-514350" algn="l">
              <a:spcBef>
                <a:spcPts val="0"/>
              </a:spcBef>
              <a:spcAft>
                <a:spcPts val="300"/>
              </a:spcAft>
              <a:buFont typeface="+mj-lt"/>
              <a:buAutoNum type="arabicPeriod"/>
            </a:pPr>
            <a:r>
              <a:rPr lang="nb-NO" sz="2000" dirty="0" smtClean="0">
                <a:solidFill>
                  <a:schemeClr val="tx1"/>
                </a:solidFill>
              </a:rPr>
              <a:t>Sjekkliste</a:t>
            </a:r>
          </a:p>
        </p:txBody>
      </p:sp>
      <p:sp>
        <p:nvSpPr>
          <p:cNvPr id="4" name="Slide Number Placeholder 3"/>
          <p:cNvSpPr>
            <a:spLocks noGrp="1"/>
          </p:cNvSpPr>
          <p:nvPr>
            <p:ph type="sldNum" sz="quarter" idx="12"/>
          </p:nvPr>
        </p:nvSpPr>
        <p:spPr/>
        <p:txBody>
          <a:bodyPr/>
          <a:lstStyle/>
          <a:p>
            <a:fld id="{EC97AEB8-DB1D-43AA-B5BF-A1B74501FCF6}" type="slidenum">
              <a:rPr lang="nb-NO" smtClean="0"/>
              <a:t>9</a:t>
            </a:fld>
            <a:endParaRPr lang="nb-NO"/>
          </a:p>
        </p:txBody>
      </p:sp>
    </p:spTree>
    <p:extLst>
      <p:ext uri="{BB962C8B-B14F-4D97-AF65-F5344CB8AC3E}">
        <p14:creationId xmlns:p14="http://schemas.microsoft.com/office/powerpoint/2010/main" val="2265583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Metode 2021">
      <a:dk1>
        <a:sysClr val="windowText" lastClr="000000"/>
      </a:dk1>
      <a:lt1>
        <a:sysClr val="window" lastClr="FFFFFF"/>
      </a:lt1>
      <a:dk2>
        <a:srgbClr val="373545"/>
      </a:dk2>
      <a:lt2>
        <a:srgbClr val="DCD8DC"/>
      </a:lt2>
      <a:accent1>
        <a:srgbClr val="927CBA"/>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462</TotalTime>
  <Words>813</Words>
  <Application>Microsoft Office PowerPoint</Application>
  <PresentationFormat>Widescreen</PresentationFormat>
  <Paragraphs>117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Corbel</vt:lpstr>
      <vt:lpstr>Basis</vt:lpstr>
      <vt:lpstr>Rapportering og implementering</vt:lpstr>
      <vt:lpstr>Rapportering og implementering  Jo bedre utviklet en rapporter er, jo lettere er det å implementere resultatene fra undersøkelsene. Strukturen, språket, innholdet og fremstillingene i rapportene påvirker hvordan resultatene kan anvendes</vt:lpstr>
      <vt:lpstr>Rapportens innhold  En mye brukt metode å rapportere innhold på er å benytte seg av formatet til APA style 7 (American Psychological Association). Dette formatet definerer struktur på rapporten, formatet på tabeller og figurer, samt referanseteknikk. </vt:lpstr>
      <vt:lpstr>Sammendraget i rapporten  Sammendraget i rapporten skrives helt til slutt, og skal redegjøre for de viktigste funnene. I tillegg skal informasjon om omfang, metoder, resultater og anbefalinger inkluderes. Størrelsen er ½ til 1 side. </vt:lpstr>
      <vt:lpstr>Introduksjonen til rapporten  Introduksjonen til rapporten redegjør for analyseformålet og undersøkelsesspørsmålene som kartlegger. Inkludere omfanget og størrelsen på fenomenet som kartlegges. Litteraturgjennomgang og teoretisk rammeverk brukes for å utlede hypotesene </vt:lpstr>
      <vt:lpstr>Undersøkelsesdesign i rapporten  Den neste hoveddelen i rapporten er undersøkelsesdesign. Her beskrives analyseprosessen samt begrunnelse for valg av design. I tillegg til nøye beskrivelse av utvalg og datainnsamling  </vt:lpstr>
      <vt:lpstr>Resultater i rapporten  I resultatdelen i rapporten skriver man om analysene og funnene. Figurer og tabeller baseres på APA style 7. Deskriptiv statistikk brukes for å fortelle om egenskaper ved dataene som er innsamlet. Analyser brukes for å teste hypotesene </vt:lpstr>
      <vt:lpstr>Konklusjon i rapporten  Konklusjonen i en rapport skal starte med å svare på undersøkelsesspørsmålene. Deretter går man mer i detalj på resultatene. Kritiske vurderinger av svakheter og mangler er viktig. Overtolkning av resultatene må unngås </vt:lpstr>
      <vt:lpstr>Referanser i rapporten  Referanselisten brukes for etterprøvbarhet. Kun referanser som er brukt i teksten skal inn i litteraturlisten. Nøyaktigheten på referanselisten vitner om godt vitenskapelig håndverk. Anbefalt referansestil er APA style 7</vt:lpstr>
      <vt:lpstr>Vedlegg i rapporten  Tekst som ikke er relevant å ha med inne i en rapport legges som vedlegg. Dette betinger imidlertid at oppdragsgiver tillater vedlegg. Vanlige vedlegg er spørreskjema, intervjumal og kopi av korrespondanse</vt:lpstr>
      <vt:lpstr>Tilpass språket til mottaker  En rapport skal skrives slik at mottakeren skal kunne lese og forstå innholdet. Språket må være flytende, feilfritt og leservennlig. Unngå humor, lange setninger og forkortelser</vt:lpstr>
      <vt:lpstr>Bruk av resultatene  Resultatene i en undersøkelse har ett formål: å løse problemstillingen. For at resultatene skal være valide og reliable må man sikre at de er bygd på relevant litteratur og teori, samt at prosessen er gjennomført på en vitenskapelig korrekt måte</vt:lpstr>
      <vt:lpstr>Bedre utbytte av resultatene  Løft analysenivået. Unngå analyser som baseres på enkle stolpediagrammer og prosenter. Resultatet fra disse enkle analyseteknikkene er lette å forstå, men inneholder veldig lite informasjon. Bruk operasjonaliseringen for å identifisere tiltak</vt:lpstr>
      <vt:lpstr>Etterprøvbarhet  Et kriterium til rapporter er at de skal inneholde tilstrekkelig informasjon slik at en annen person skal kunne gjenta studien. Etterprøvbarhet er et viktig krav innenfor vitenskapelighet</vt:lpstr>
      <vt:lpstr>Oppsummering  En god rapport har tydelig struktur, god layout og godt språk. Jo bedre utviklet en rapporter er, jo lettere er det å implementere resultatene fra undersøkelsene. Strukturen, språket, innholdet og fremstillingene i rapportene påvirker hvordan resultatene kan anvendes</vt:lpstr>
    </vt:vector>
  </TitlesOfParts>
  <Company>BI Norwegian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Kvalitative metoder</dc:title>
  <dc:creator>Silkoset, Ragnhild</dc:creator>
  <cp:lastModifiedBy>Silkoset, Ragnhild</cp:lastModifiedBy>
  <cp:revision>64</cp:revision>
  <dcterms:created xsi:type="dcterms:W3CDTF">2021-02-24T08:22:55Z</dcterms:created>
  <dcterms:modified xsi:type="dcterms:W3CDTF">2021-02-25T10:43:10Z</dcterms:modified>
</cp:coreProperties>
</file>